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6" r:id="rId2"/>
    <p:sldId id="267" r:id="rId3"/>
    <p:sldId id="259" r:id="rId4"/>
    <p:sldId id="261" r:id="rId5"/>
    <p:sldId id="263" r:id="rId6"/>
    <p:sldId id="288" r:id="rId7"/>
    <p:sldId id="265" r:id="rId8"/>
    <p:sldId id="271" r:id="rId9"/>
    <p:sldId id="287" r:id="rId10"/>
    <p:sldId id="274" r:id="rId11"/>
    <p:sldId id="275" r:id="rId12"/>
    <p:sldId id="28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" id="{F1398734-929F-4FBC-8E65-72B2886CFB97}">
          <p14:sldIdLst>
            <p14:sldId id="266"/>
            <p14:sldId id="267"/>
          </p14:sldIdLst>
        </p14:section>
        <p14:section name="Intro" id="{33D532E6-7D38-4FD8-BFA4-1D1B67495E77}">
          <p14:sldIdLst>
            <p14:sldId id="259"/>
          </p14:sldIdLst>
        </p14:section>
        <p14:section name="Objective" id="{3788255D-CAD6-4253-A748-03E9E9E96461}">
          <p14:sldIdLst>
            <p14:sldId id="261"/>
          </p14:sldIdLst>
        </p14:section>
        <p14:section name="Methodolgy" id="{B368CC56-0F82-4C77-8B09-05AAE600EADA}">
          <p14:sldIdLst>
            <p14:sldId id="263"/>
          </p14:sldIdLst>
        </p14:section>
        <p14:section name="1" id="{2A51CC94-D981-4F29-A4D7-DE81FCA78BC4}">
          <p14:sldIdLst>
            <p14:sldId id="288"/>
          </p14:sldIdLst>
        </p14:section>
        <p14:section name="Scope" id="{49298A97-1508-4D58-960B-D62C4B75759D}">
          <p14:sldIdLst>
            <p14:sldId id="265"/>
          </p14:sldIdLst>
        </p14:section>
        <p14:section name="nORMAL" id="{17FE7058-E880-4E9B-8475-0AE98BD27CD3}">
          <p14:sldIdLst>
            <p14:sldId id="271"/>
            <p14:sldId id="287"/>
            <p14:sldId id="274"/>
            <p14:sldId id="275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C4DE"/>
    <a:srgbClr val="000000"/>
    <a:srgbClr val="09472C"/>
    <a:srgbClr val="151A2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8AFB81-4219-4749-844F-9982334C974E}" v="506" dt="2023-01-31T17:51:03.7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20" autoAdjust="0"/>
    <p:restoredTop sz="94660"/>
  </p:normalViewPr>
  <p:slideViewPr>
    <p:cSldViewPr snapToGrid="0">
      <p:cViewPr>
        <p:scale>
          <a:sx n="100" d="100"/>
          <a:sy n="100" d="100"/>
        </p:scale>
        <p:origin x="154" y="-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A28774-77C0-4F3A-9D1D-D05324E9A471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1075E4B-86FC-4642-B7D7-A1F6681DAA5E}">
      <dgm:prSet custT="1"/>
      <dgm:spPr>
        <a:noFill/>
        <a:ln>
          <a:noFill/>
        </a:ln>
      </dgm:spPr>
      <dgm:t>
        <a:bodyPr/>
        <a:lstStyle/>
        <a:p>
          <a:endParaRPr lang="en-US" sz="2400" dirty="0">
            <a:solidFill>
              <a:schemeClr val="tx1">
                <a:lumMod val="95000"/>
                <a:lumOff val="5000"/>
              </a:schemeClr>
            </a:solidFill>
            <a:latin typeface="Copperplate Gothic Bold" panose="020E0705020206020404" pitchFamily="34" charset="0"/>
          </a:endParaRPr>
        </a:p>
      </dgm:t>
    </dgm:pt>
    <dgm:pt modelId="{8A8057D6-B32D-473C-B0CF-3926E678B9A7}" type="parTrans" cxnId="{6CFFC1BD-D4EF-4657-BE37-523DD0A29417}">
      <dgm:prSet/>
      <dgm:spPr/>
      <dgm:t>
        <a:bodyPr/>
        <a:lstStyle/>
        <a:p>
          <a:endParaRPr lang="en-IN"/>
        </a:p>
      </dgm:t>
    </dgm:pt>
    <dgm:pt modelId="{84BFEFD9-CCA7-42F3-8A07-C02B98FE9C94}" type="sibTrans" cxnId="{6CFFC1BD-D4EF-4657-BE37-523DD0A29417}">
      <dgm:prSet/>
      <dgm:spPr/>
      <dgm:t>
        <a:bodyPr/>
        <a:lstStyle/>
        <a:p>
          <a:endParaRPr lang="en-IN"/>
        </a:p>
      </dgm:t>
    </dgm:pt>
    <dgm:pt modelId="{DEAE7966-6795-49C6-924B-9C6F47270AEE}" type="pres">
      <dgm:prSet presAssocID="{35A28774-77C0-4F3A-9D1D-D05324E9A47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21329AD-677B-456D-971E-6EC61D1CCC43}" type="pres">
      <dgm:prSet presAssocID="{31075E4B-86FC-4642-B7D7-A1F6681DAA5E}" presName="root" presStyleCnt="0"/>
      <dgm:spPr/>
    </dgm:pt>
    <dgm:pt modelId="{422E591E-4809-4E5B-BF40-D1CFA73B1AD5}" type="pres">
      <dgm:prSet presAssocID="{31075E4B-86FC-4642-B7D7-A1F6681DAA5E}" presName="rootComposite" presStyleCnt="0"/>
      <dgm:spPr/>
    </dgm:pt>
    <dgm:pt modelId="{9D550C56-06E4-4136-8E61-DB894DA27633}" type="pres">
      <dgm:prSet presAssocID="{31075E4B-86FC-4642-B7D7-A1F6681DAA5E}" presName="rootText" presStyleLbl="node1" presStyleIdx="0" presStyleCnt="1" custScaleX="138221" custLinFactNeighborX="93946" custLinFactNeighborY="-13111"/>
      <dgm:spPr/>
    </dgm:pt>
    <dgm:pt modelId="{041A86C6-DC94-4F27-A4CF-60235530E50D}" type="pres">
      <dgm:prSet presAssocID="{31075E4B-86FC-4642-B7D7-A1F6681DAA5E}" presName="rootConnector" presStyleLbl="node1" presStyleIdx="0" presStyleCnt="1"/>
      <dgm:spPr/>
    </dgm:pt>
    <dgm:pt modelId="{51300959-3A31-4EEC-8841-88EC563339DB}" type="pres">
      <dgm:prSet presAssocID="{31075E4B-86FC-4642-B7D7-A1F6681DAA5E}" presName="childShape" presStyleCnt="0"/>
      <dgm:spPr/>
    </dgm:pt>
  </dgm:ptLst>
  <dgm:cxnLst>
    <dgm:cxn modelId="{3278A741-C04A-49A6-A408-3196E00C098B}" type="presOf" srcId="{35A28774-77C0-4F3A-9D1D-D05324E9A471}" destId="{DEAE7966-6795-49C6-924B-9C6F47270AEE}" srcOrd="0" destOrd="0" presId="urn:microsoft.com/office/officeart/2005/8/layout/hierarchy3"/>
    <dgm:cxn modelId="{58C49754-BF23-455F-952D-0065DB041120}" type="presOf" srcId="{31075E4B-86FC-4642-B7D7-A1F6681DAA5E}" destId="{9D550C56-06E4-4136-8E61-DB894DA27633}" srcOrd="0" destOrd="0" presId="urn:microsoft.com/office/officeart/2005/8/layout/hierarchy3"/>
    <dgm:cxn modelId="{6CFFC1BD-D4EF-4657-BE37-523DD0A29417}" srcId="{35A28774-77C0-4F3A-9D1D-D05324E9A471}" destId="{31075E4B-86FC-4642-B7D7-A1F6681DAA5E}" srcOrd="0" destOrd="0" parTransId="{8A8057D6-B32D-473C-B0CF-3926E678B9A7}" sibTransId="{84BFEFD9-CCA7-42F3-8A07-C02B98FE9C94}"/>
    <dgm:cxn modelId="{8D2A08FB-0418-48B1-8D62-205948F476A1}" type="presOf" srcId="{31075E4B-86FC-4642-B7D7-A1F6681DAA5E}" destId="{041A86C6-DC94-4F27-A4CF-60235530E50D}" srcOrd="1" destOrd="0" presId="urn:microsoft.com/office/officeart/2005/8/layout/hierarchy3"/>
    <dgm:cxn modelId="{34B21D93-B92E-4C27-8003-0CD84E160BFF}" type="presParOf" srcId="{DEAE7966-6795-49C6-924B-9C6F47270AEE}" destId="{621329AD-677B-456D-971E-6EC61D1CCC43}" srcOrd="0" destOrd="0" presId="urn:microsoft.com/office/officeart/2005/8/layout/hierarchy3"/>
    <dgm:cxn modelId="{27C1C062-9FC3-4929-A6DB-9ED93193B62C}" type="presParOf" srcId="{621329AD-677B-456D-971E-6EC61D1CCC43}" destId="{422E591E-4809-4E5B-BF40-D1CFA73B1AD5}" srcOrd="0" destOrd="0" presId="urn:microsoft.com/office/officeart/2005/8/layout/hierarchy3"/>
    <dgm:cxn modelId="{DC7D8B21-EF5D-4EC7-A0D2-841BD9704659}" type="presParOf" srcId="{422E591E-4809-4E5B-BF40-D1CFA73B1AD5}" destId="{9D550C56-06E4-4136-8E61-DB894DA27633}" srcOrd="0" destOrd="0" presId="urn:microsoft.com/office/officeart/2005/8/layout/hierarchy3"/>
    <dgm:cxn modelId="{E5454595-807E-4A25-9AAD-1D624345E98E}" type="presParOf" srcId="{422E591E-4809-4E5B-BF40-D1CFA73B1AD5}" destId="{041A86C6-DC94-4F27-A4CF-60235530E50D}" srcOrd="1" destOrd="0" presId="urn:microsoft.com/office/officeart/2005/8/layout/hierarchy3"/>
    <dgm:cxn modelId="{26A09AA2-79DF-403C-AEC0-D3CE92791579}" type="presParOf" srcId="{621329AD-677B-456D-971E-6EC61D1CCC43}" destId="{51300959-3A31-4EEC-8841-88EC563339DB}" srcOrd="1" destOrd="0" presId="urn:microsoft.com/office/officeart/2005/8/layout/hierarchy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550C56-06E4-4136-8E61-DB894DA27633}">
      <dsp:nvSpPr>
        <dsp:cNvPr id="0" name=""/>
        <dsp:cNvSpPr/>
      </dsp:nvSpPr>
      <dsp:spPr>
        <a:xfrm>
          <a:off x="13611" y="0"/>
          <a:ext cx="11954361" cy="43243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>
            <a:solidFill>
              <a:schemeClr val="tx1">
                <a:lumMod val="95000"/>
                <a:lumOff val="5000"/>
              </a:schemeClr>
            </a:solidFill>
            <a:latin typeface="Copperplate Gothic Bold" panose="020E0705020206020404" pitchFamily="34" charset="0"/>
          </a:endParaRPr>
        </a:p>
      </dsp:txBody>
      <dsp:txXfrm>
        <a:off x="140267" y="126656"/>
        <a:ext cx="11701049" cy="40710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DF25FF-8444-40C1-A915-59F868AC774B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3E0EE-9509-44FF-B7FE-8C644591F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2804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586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>
          <a:extLst>
            <a:ext uri="{FF2B5EF4-FFF2-40B4-BE49-F238E27FC236}">
              <a16:creationId xmlns:a16="http://schemas.microsoft.com/office/drawing/2014/main" id="{700B6CF0-0FAA-43FF-0099-86A250619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Google Shape;243;p20:notes">
            <a:extLst>
              <a:ext uri="{FF2B5EF4-FFF2-40B4-BE49-F238E27FC236}">
                <a16:creationId xmlns:a16="http://schemas.microsoft.com/office/drawing/2014/main" id="{3429949F-4443-AA28-6274-721480243D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84" name="Google Shape;244;p20:notes">
            <a:extLst>
              <a:ext uri="{FF2B5EF4-FFF2-40B4-BE49-F238E27FC236}">
                <a16:creationId xmlns:a16="http://schemas.microsoft.com/office/drawing/2014/main" id="{47AC62E9-11EA-220F-8B20-B94037256B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6557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Google Shape;22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77" name="Google Shape;22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Google Shape;243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84" name="Google Shape;24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ABA71-F8F3-C530-D6BF-F925E9B21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E3B466-5C9C-1D06-FF04-F7D28AF43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0B226-9378-F4F1-A358-608F4B823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BF7AF-5E1E-2949-F3EF-489D8F099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0A8FC-BB04-9250-2622-D6B9E14A6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833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7FD21-D74A-67D2-6D4E-56819F9D6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053B60-2EBC-5385-0AC2-8A80A310A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6DCB5-59A9-5085-CD89-846C14CA9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C3D13-0180-266F-A01E-8B89AAF63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13404-481C-76E9-D74E-7D1F6A7EC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920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55429E-C579-A718-1105-7A375F73A8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5DDC4F-9D13-006B-6C87-D359AD23CD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2942C-4823-3818-F215-0DCC4B670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720BE-CEAC-BC67-D3E3-098F8F0F4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64C94-F027-EB16-5408-F5F90B152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443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0C214-D5F1-4303-340F-74AEEFA64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F55EE-1658-6ADE-91ED-262C8C66B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F5CCD-9CDF-E983-9656-C254D17D9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C6677-5639-279E-43DB-546383A9E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DC14B-359B-5CBB-C040-2AE9B49B9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581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A560A-B695-28EF-B3E5-A701DB49B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70706-013F-042F-3794-A56DE42A3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E5720-FE65-1368-0E0C-FE06F5FCC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971D6-6759-73C9-3584-CF009C9B7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E1B55-43D6-D1AB-F91D-8B2DB2A1D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4377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03F6-61F0-0A85-0C7C-73A1EE56E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7BFAC-788A-C0DD-38C9-82DDCEF52A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F7A1A-2257-A9AA-37D1-33AC148BC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64EA8-537F-2B45-AF5B-2B22E9841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BD2F24-0218-6FAE-CD58-CF3C86399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2891A-2B98-01A0-1E45-BD5E0CAEF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1318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F9F15-3015-AE0B-CB3E-87741104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299B4-5488-E2F0-2782-988301FCE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9AAD5F-5145-3126-B06B-C317AA207C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386C8-3008-1E24-FB80-61C60B58BC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DCB4E3-CCCD-6F1D-B8EB-9C41C9BED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BC599D-A963-8B38-190E-671AD7A39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D7567-0B38-C8B2-7B15-AC4F46C53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A225F-3979-8613-7B8D-C4C0DBB87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392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1567F-58F5-299D-F6B4-5B5ECFA6E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F23AD7-9C70-D1C2-8EC8-0B3860F4B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E0BC93-CD67-C9F8-CB7C-A7CCACB36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748638-4BE4-0D5D-95B9-0A9298A85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164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0C9D4B-8275-5742-688E-679E34AB0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C8BFA2-BAE7-F5AF-35E4-307FDE6F3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E0956E-252E-4285-A6E3-8132AD4EE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4074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7C759-F962-6E1C-6E85-F31E7141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DB01A-20F0-CB8C-4455-241FF7919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8DE13-6660-5319-732D-C4CA4E4ED8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31C1A1-2D5B-93D5-516F-F4BFA931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F8552-25CB-05DC-5ED9-C708509F3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59FF8-1F08-7DF1-A01E-F89B5E288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80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C5FE3-817F-FD44-973D-0F093CF06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9E1E8A-EDED-26C5-7605-BF0B14BBDC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6A8AE-1E29-7DCF-DE13-9BDA5487BB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79EB68-E86D-6AAC-C608-DB8403C19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03C29D-0FB1-F75A-03E1-17D27623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BC753-D8C0-62D0-0D61-CBE8371F8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5183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2B84F9-FA24-1DE2-8611-C85D26F99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1E1E6-FE95-97F2-37E1-2561F13BB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EA72A-36EC-C2E5-1371-72ED5A4425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421B2-25AC-4B45-A945-A3666E07D119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D9413-3981-8BF1-448A-0B937D2B48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A8820-4B5E-C91B-45B7-E3641B791F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89EFF-31CF-4A0D-AAB9-EE76ED2E4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8111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163F347-AC62-4A22-E960-B50249CBB7CD}"/>
              </a:ext>
            </a:extLst>
          </p:cNvPr>
          <p:cNvGrpSpPr/>
          <p:nvPr/>
        </p:nvGrpSpPr>
        <p:grpSpPr>
          <a:xfrm>
            <a:off x="-1869560" y="687169"/>
            <a:ext cx="10277612" cy="5502325"/>
            <a:chOff x="-1869560" y="687169"/>
            <a:chExt cx="10277612" cy="550232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A31476A-0345-D60A-DBEE-CE5B777F66DF}"/>
                </a:ext>
              </a:extLst>
            </p:cNvPr>
            <p:cNvSpPr/>
            <p:nvPr/>
          </p:nvSpPr>
          <p:spPr>
            <a:xfrm rot="19207740">
              <a:off x="-1869560" y="687169"/>
              <a:ext cx="10277612" cy="550232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063F966-C1B2-6DD5-4DD9-EC3E659DD18A}"/>
                </a:ext>
              </a:extLst>
            </p:cNvPr>
            <p:cNvSpPr txBox="1"/>
            <p:nvPr/>
          </p:nvSpPr>
          <p:spPr>
            <a:xfrm>
              <a:off x="24767" y="2363053"/>
              <a:ext cx="6488958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0" b="1" kern="100" spc="230" dirty="0">
                  <a:latin typeface="Castellar" panose="020A0402060406010301" pitchFamily="18" charset="0"/>
                </a:rPr>
                <a:t>Smart Dustbin</a:t>
              </a:r>
              <a:endParaRPr lang="en-IN" sz="9000" b="1" kern="100" spc="230" dirty="0">
                <a:latin typeface="Castellar" panose="020A0402060406010301" pitchFamily="18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F1854DB-447D-3E14-DD4C-134F7031F1EA}"/>
              </a:ext>
            </a:extLst>
          </p:cNvPr>
          <p:cNvGrpSpPr/>
          <p:nvPr/>
        </p:nvGrpSpPr>
        <p:grpSpPr>
          <a:xfrm>
            <a:off x="5500233" y="0"/>
            <a:ext cx="8890142" cy="6366853"/>
            <a:chOff x="5672850" y="-49255"/>
            <a:chExt cx="8890142" cy="6366853"/>
          </a:xfrm>
          <a:blipFill dpi="0" rotWithShape="1">
            <a:blip r:embed="rId3"/>
            <a:srcRect/>
            <a:stretch>
              <a:fillRect l="-5000" r="8000" b="-4000"/>
            </a:stretch>
          </a:blipFill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5ED0279-A791-73CC-5FCA-1F4239BCC9D8}"/>
                </a:ext>
              </a:extLst>
            </p:cNvPr>
            <p:cNvSpPr/>
            <p:nvPr/>
          </p:nvSpPr>
          <p:spPr>
            <a:xfrm rot="19023410">
              <a:off x="6100952" y="1701558"/>
              <a:ext cx="7742744" cy="26285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597DBE0-0A5B-21D8-EE3B-92F9A508C5FB}"/>
                </a:ext>
              </a:extLst>
            </p:cNvPr>
            <p:cNvSpPr/>
            <p:nvPr/>
          </p:nvSpPr>
          <p:spPr>
            <a:xfrm rot="19023410">
              <a:off x="5672850" y="-49255"/>
              <a:ext cx="5607979" cy="21754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387F0D6-F254-F367-2124-12CFE61162EF}"/>
                </a:ext>
              </a:extLst>
            </p:cNvPr>
            <p:cNvSpPr/>
            <p:nvPr/>
          </p:nvSpPr>
          <p:spPr>
            <a:xfrm rot="19023410">
              <a:off x="8670743" y="3835335"/>
              <a:ext cx="5892249" cy="24822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6" name="Google Shape;228;p17"/>
          <p:cNvPicPr preferRelativeResize="0"/>
          <p:nvPr/>
        </p:nvPicPr>
        <p:blipFill rotWithShape="1">
          <a:blip r:embed="rId3"/>
          <a:srcRect t="7834" b="783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73" name="Google Shape;229;p17"/>
          <p:cNvSpPr txBox="1"/>
          <p:nvPr/>
        </p:nvSpPr>
        <p:spPr>
          <a:xfrm>
            <a:off x="2118027" y="1022023"/>
            <a:ext cx="795594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lt1"/>
                </a:solidFill>
                <a:latin typeface="Century" panose="02040604050505020304" pitchFamily="18" charset="0"/>
                <a:ea typeface="Calibri" panose="020F0502020204030204"/>
                <a:cs typeface="Calibri" panose="020F0502020204030204"/>
                <a:sym typeface="Calibri" panose="020F0502020204030204"/>
              </a:rPr>
              <a:t>CONCLUSION</a:t>
            </a:r>
          </a:p>
        </p:txBody>
      </p:sp>
      <p:sp>
        <p:nvSpPr>
          <p:cNvPr id="1048674" name="Google Shape;230;p17"/>
          <p:cNvSpPr/>
          <p:nvPr/>
        </p:nvSpPr>
        <p:spPr>
          <a:xfrm>
            <a:off x="1899920" y="2967335"/>
            <a:ext cx="8656320" cy="294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48675" name="Google Shape;231;p17"/>
          <p:cNvSpPr/>
          <p:nvPr/>
        </p:nvSpPr>
        <p:spPr>
          <a:xfrm>
            <a:off x="274917" y="3114635"/>
            <a:ext cx="11642165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Smart Dustbin system presents a forward-thinking solution to waste management challenges. 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/>
              <a:cs typeface="Times New Roman" panose="02020603050405020304" pitchFamily="18" charset="0"/>
              <a:sym typeface="Calibri" panose="020F05020202040302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50000"/>
              </a:schemeClr>
            </a:gs>
            <a:gs pos="35000">
              <a:schemeClr val="tx1">
                <a:lumMod val="50000"/>
                <a:lumOff val="50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D32E310E-E150-7A6D-C41A-1554F00269A3}"/>
              </a:ext>
            </a:extLst>
          </p:cNvPr>
          <p:cNvSpPr/>
          <p:nvPr/>
        </p:nvSpPr>
        <p:spPr>
          <a:xfrm>
            <a:off x="-110987" y="-2126973"/>
            <a:ext cx="12413974" cy="3667539"/>
          </a:xfrm>
          <a:prstGeom prst="ellipse">
            <a:avLst/>
          </a:prstGeom>
          <a:gradFill>
            <a:gsLst>
              <a:gs pos="23000">
                <a:srgbClr val="7030A0"/>
              </a:gs>
              <a:gs pos="78000">
                <a:schemeClr val="bg2">
                  <a:lumMod val="10000"/>
                </a:schemeClr>
              </a:gs>
              <a:gs pos="98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332000" bIns="36000" rtlCol="0" anchor="ctr"/>
          <a:lstStyle/>
          <a:p>
            <a:pPr algn="ctr"/>
            <a:r>
              <a:rPr lang="en-US" sz="4400" dirty="0">
                <a:gradFill>
                  <a:gsLst>
                    <a:gs pos="23000">
                      <a:schemeClr val="bg1">
                        <a:lumMod val="95000"/>
                      </a:schemeClr>
                    </a:gs>
                    <a:gs pos="98000">
                      <a:schemeClr val="bg1">
                        <a:lumMod val="8500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  <a:latin typeface="Palatino Linotype" panose="02040502050505030304" pitchFamily="18" charset="0"/>
              </a:rPr>
              <a:t>HARDWARE </a:t>
            </a:r>
            <a:r>
              <a:rPr lang="en-US" sz="4400" b="1" dirty="0">
                <a:gradFill>
                  <a:gsLst>
                    <a:gs pos="33000">
                      <a:schemeClr val="bg2"/>
                    </a:gs>
                    <a:gs pos="98000">
                      <a:schemeClr val="bg1">
                        <a:lumMod val="8500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  <a:latin typeface="Palatino Linotype" panose="02040502050505030304" pitchFamily="18" charset="0"/>
              </a:rPr>
              <a:t>COMPONENTS</a:t>
            </a:r>
            <a:r>
              <a:rPr lang="en-US" sz="4400" dirty="0">
                <a:gradFill>
                  <a:gsLst>
                    <a:gs pos="23000">
                      <a:schemeClr val="bg1">
                        <a:lumMod val="95000"/>
                      </a:schemeClr>
                    </a:gs>
                    <a:gs pos="98000">
                      <a:schemeClr val="bg1">
                        <a:lumMod val="8500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  <a:latin typeface="Palatino Linotype" panose="02040502050505030304" pitchFamily="18" charset="0"/>
              </a:rPr>
              <a:t> </a:t>
            </a:r>
            <a:endParaRPr lang="en-IN" sz="4400" dirty="0">
              <a:gradFill>
                <a:gsLst>
                  <a:gs pos="23000">
                    <a:schemeClr val="bg1">
                      <a:lumMod val="95000"/>
                    </a:schemeClr>
                  </a:gs>
                  <a:gs pos="98000">
                    <a:schemeClr val="bg1">
                      <a:lumMod val="85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atin typeface="Palatino Linotype" panose="0204050205050503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FC2D64-C4B2-2D0F-F153-21304B9D6D11}"/>
              </a:ext>
            </a:extLst>
          </p:cNvPr>
          <p:cNvSpPr txBox="1"/>
          <p:nvPr/>
        </p:nvSpPr>
        <p:spPr>
          <a:xfrm>
            <a:off x="968188" y="2886791"/>
            <a:ext cx="11456895" cy="224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ARDUINO UNO                                             2. SERVO MOTOR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UTRASONIC SENORS                                  4. SOLAR PANEL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LED INDICATOR/BUZZER                          6. RECHARGEABLE BATTERIES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BLUETOOTH/WI-FI MODULE                   7. VOICE RECOGNITION MODULE </a:t>
            </a:r>
          </a:p>
        </p:txBody>
      </p:sp>
    </p:spTree>
    <p:extLst>
      <p:ext uri="{BB962C8B-B14F-4D97-AF65-F5344CB8AC3E}">
        <p14:creationId xmlns:p14="http://schemas.microsoft.com/office/powerpoint/2010/main" val="134261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8" name="Google Shape;246;p20" descr="green mountain across body of water"/>
          <p:cNvPicPr preferRelativeResize="0"/>
          <p:nvPr/>
        </p:nvPicPr>
        <p:blipFill rotWithShape="1">
          <a:blip r:embed="rId3"/>
          <a:srcRect t="7834" b="783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82" name="Google Shape;247;p20"/>
          <p:cNvSpPr txBox="1"/>
          <p:nvPr/>
        </p:nvSpPr>
        <p:spPr>
          <a:xfrm flipH="1">
            <a:off x="2481943" y="2497996"/>
            <a:ext cx="8066313" cy="1862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dirty="0">
                <a:gradFill>
                  <a:gsLst>
                    <a:gs pos="85000">
                      <a:srgbClr val="7030A0"/>
                    </a:gs>
                    <a:gs pos="21000">
                      <a:srgbClr val="44E2EA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path path="circle">
                    <a:fillToRect l="50000" t="-80000" r="50000" b="180000"/>
                  </a:path>
                </a:gra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6C92D3F-D354-0F31-F077-51ECE9978B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15" b="1638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8DCBE6-6633-3E8E-4178-91FCFE78C979}"/>
              </a:ext>
            </a:extLst>
          </p:cNvPr>
          <p:cNvSpPr txBox="1"/>
          <p:nvPr/>
        </p:nvSpPr>
        <p:spPr>
          <a:xfrm>
            <a:off x="-1" y="1178786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SUPPORTING FACULTIES AND  TEAM MEMBERS</a:t>
            </a:r>
            <a:endParaRPr lang="en-IN" sz="32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B54A772-3139-80E6-5576-EA3F99FB4D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439254"/>
              </p:ext>
            </p:extLst>
          </p:nvPr>
        </p:nvGraphicFramePr>
        <p:xfrm>
          <a:off x="224026" y="1851977"/>
          <a:ext cx="11967973" cy="5222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22448" y="2947281"/>
            <a:ext cx="6571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M. SAFA  , Assistant Professor  / NWC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Shaurya Singh Srinet, RA2111032010006 / NWC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Shounak Chandra, RA2111032010026 / NWC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Parth Galhotra, RA2111032010029 / NWC</a:t>
            </a:r>
          </a:p>
        </p:txBody>
      </p:sp>
    </p:spTree>
    <p:extLst>
      <p:ext uri="{BB962C8B-B14F-4D97-AF65-F5344CB8AC3E}">
        <p14:creationId xmlns:p14="http://schemas.microsoft.com/office/powerpoint/2010/main" val="309274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andscape photography of mountain hit by sun rays">
            <a:extLst>
              <a:ext uri="{FF2B5EF4-FFF2-40B4-BE49-F238E27FC236}">
                <a16:creationId xmlns:a16="http://schemas.microsoft.com/office/drawing/2014/main" id="{A666DBC5-BBB9-C7E6-E97C-93A5362378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643" b="7643"/>
          <a:stretch/>
        </p:blipFill>
        <p:spPr bwMode="auto">
          <a:xfrm>
            <a:off x="2141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F9EB7637-A57B-1E6C-12A2-205DC4D910BB}"/>
              </a:ext>
            </a:extLst>
          </p:cNvPr>
          <p:cNvSpPr/>
          <p:nvPr/>
        </p:nvSpPr>
        <p:spPr>
          <a:xfrm>
            <a:off x="-2628900" y="-4647627"/>
            <a:ext cx="17449800" cy="16600893"/>
          </a:xfrm>
          <a:prstGeom prst="ellipse">
            <a:avLst/>
          </a:prstGeom>
          <a:solidFill>
            <a:srgbClr val="151A20">
              <a:alpha val="40000"/>
            </a:srgbClr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latin typeface="Bahnschrift" panose="020B0502040204020203" pitchFamily="34" charset="0"/>
              </a:rPr>
              <a:t> </a:t>
            </a:r>
            <a:endParaRPr lang="en-IN" sz="5400" b="1" dirty="0">
              <a:latin typeface="Bahnschrift" panose="020B0502040204020203" pitchFamily="34" charset="0"/>
            </a:endParaRPr>
          </a:p>
        </p:txBody>
      </p:sp>
      <p:pic>
        <p:nvPicPr>
          <p:cNvPr id="3" name="Graphic 2" descr="Smart Phone with solid fill">
            <a:extLst>
              <a:ext uri="{FF2B5EF4-FFF2-40B4-BE49-F238E27FC236}">
                <a16:creationId xmlns:a16="http://schemas.microsoft.com/office/drawing/2014/main" id="{C7F38B6F-4404-44BB-38A7-DC4290A3531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61007" y="305640"/>
            <a:ext cx="923048" cy="9230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E7B582-E8DC-D0F2-4721-4FE001B6A140}"/>
              </a:ext>
            </a:extLst>
          </p:cNvPr>
          <p:cNvSpPr txBox="1"/>
          <p:nvPr/>
        </p:nvSpPr>
        <p:spPr>
          <a:xfrm>
            <a:off x="-460140" y="1372270"/>
            <a:ext cx="84319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ell MT" panose="02020503060305020303" pitchFamily="18" charset="0"/>
              </a:rPr>
              <a:t>INTRODUCTION</a:t>
            </a:r>
            <a:endParaRPr lang="en-IN" sz="7000" b="1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sp useBgFill="1">
        <p:nvSpPr>
          <p:cNvPr id="8" name="Rectangle: Rounded Corners 7">
            <a:extLst>
              <a:ext uri="{FF2B5EF4-FFF2-40B4-BE49-F238E27FC236}">
                <a16:creationId xmlns:a16="http://schemas.microsoft.com/office/drawing/2014/main" id="{F7D08071-F5B1-9D77-CD94-E76BBD14100F}"/>
              </a:ext>
            </a:extLst>
          </p:cNvPr>
          <p:cNvSpPr/>
          <p:nvPr/>
        </p:nvSpPr>
        <p:spPr>
          <a:xfrm rot="2412220">
            <a:off x="9444355" y="848512"/>
            <a:ext cx="716280" cy="350185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9" name="Rectangle: Rounded Corners 8">
            <a:extLst>
              <a:ext uri="{FF2B5EF4-FFF2-40B4-BE49-F238E27FC236}">
                <a16:creationId xmlns:a16="http://schemas.microsoft.com/office/drawing/2014/main" id="{0B384B12-E78F-171D-6063-4EEB279F0E46}"/>
              </a:ext>
            </a:extLst>
          </p:cNvPr>
          <p:cNvSpPr/>
          <p:nvPr/>
        </p:nvSpPr>
        <p:spPr>
          <a:xfrm rot="2412220">
            <a:off x="10045454" y="1371734"/>
            <a:ext cx="716280" cy="350185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10" name="Rectangle: Rounded Corners 9">
            <a:extLst>
              <a:ext uri="{FF2B5EF4-FFF2-40B4-BE49-F238E27FC236}">
                <a16:creationId xmlns:a16="http://schemas.microsoft.com/office/drawing/2014/main" id="{892D3B02-7251-1BED-9018-EB2CE62F5FED}"/>
              </a:ext>
            </a:extLst>
          </p:cNvPr>
          <p:cNvSpPr/>
          <p:nvPr/>
        </p:nvSpPr>
        <p:spPr>
          <a:xfrm rot="2412220">
            <a:off x="10590209" y="1984408"/>
            <a:ext cx="716280" cy="350185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EF897A-639D-102B-5DC9-AE3338F97379}"/>
              </a:ext>
            </a:extLst>
          </p:cNvPr>
          <p:cNvSpPr txBox="1"/>
          <p:nvPr/>
        </p:nvSpPr>
        <p:spPr>
          <a:xfrm>
            <a:off x="231868" y="3190506"/>
            <a:ext cx="8166859" cy="224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Waste management is a critical challenge in urban environments. The Smart Dustbin project aims to tackle this issue by employing innovative technology to facilitate efficient and hygienic waste disposal.</a:t>
            </a: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313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81481E-6 L 0.05716 -0.1231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52" y="-615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4.79167E-6 -4.07407E-6 L 0.05716 -0.1231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52" y="-615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3.33333E-6 4.07407E-6 L 0.05716 -0.1231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52" y="-6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orest trees">
            <a:extLst>
              <a:ext uri="{FF2B5EF4-FFF2-40B4-BE49-F238E27FC236}">
                <a16:creationId xmlns:a16="http://schemas.microsoft.com/office/drawing/2014/main" id="{1ABC8889-2AA4-146E-D4F5-CCD7C131D4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70" b="7770"/>
          <a:stretch/>
        </p:blipFill>
        <p:spPr bwMode="auto">
          <a:xfrm>
            <a:off x="-2" y="-1"/>
            <a:ext cx="12192000" cy="685800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5CFBA61C-0E54-08E6-8C00-849BDEAE86CB}"/>
              </a:ext>
            </a:extLst>
          </p:cNvPr>
          <p:cNvSpPr/>
          <p:nvPr/>
        </p:nvSpPr>
        <p:spPr>
          <a:xfrm>
            <a:off x="-2210750" y="-4824702"/>
            <a:ext cx="16613495" cy="15805273"/>
          </a:xfrm>
          <a:prstGeom prst="ellipse">
            <a:avLst/>
          </a:prstGeom>
          <a:solidFill>
            <a:srgbClr val="151A20">
              <a:alpha val="40000"/>
            </a:srgbClr>
          </a:solidFill>
          <a:ln w="127000">
            <a:solidFill>
              <a:schemeClr val="bg1">
                <a:lumMod val="95000"/>
              </a:schemeClr>
            </a:solidFill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" panose="020B0502040204020203" pitchFamily="34" charset="0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212CC1-BA95-C662-BDF3-6652D6D3F3E0}"/>
              </a:ext>
            </a:extLst>
          </p:cNvPr>
          <p:cNvSpPr txBox="1"/>
          <p:nvPr/>
        </p:nvSpPr>
        <p:spPr>
          <a:xfrm>
            <a:off x="-773962" y="1337022"/>
            <a:ext cx="80702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b="1" dirty="0">
                <a:solidFill>
                  <a:prstClr val="white"/>
                </a:solidFill>
                <a:latin typeface="Bell MT" panose="02020503060305020303" pitchFamily="18" charset="0"/>
              </a:rPr>
              <a:t>OBJECTIVE</a:t>
            </a:r>
            <a:endParaRPr kumimoji="0" lang="en-IN" sz="8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ll MT" panose="02020503060305020303" pitchFamily="18" charset="0"/>
            </a:endParaRPr>
          </a:p>
        </p:txBody>
      </p:sp>
      <p:pic>
        <p:nvPicPr>
          <p:cNvPr id="17" name="Graphic 16" descr="Target with solid fill">
            <a:extLst>
              <a:ext uri="{FF2B5EF4-FFF2-40B4-BE49-F238E27FC236}">
                <a16:creationId xmlns:a16="http://schemas.microsoft.com/office/drawing/2014/main" id="{1A250D50-60C6-0191-AAE6-90A3239BB7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40523" y="391876"/>
            <a:ext cx="1122024" cy="1122024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5CE873C-BC13-572B-B24A-56F754800700}"/>
              </a:ext>
            </a:extLst>
          </p:cNvPr>
          <p:cNvSpPr/>
          <p:nvPr/>
        </p:nvSpPr>
        <p:spPr>
          <a:xfrm>
            <a:off x="9685969" y="2981955"/>
            <a:ext cx="655320" cy="31789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18E6423-48C3-5041-6C02-888DF97AF775}"/>
              </a:ext>
            </a:extLst>
          </p:cNvPr>
          <p:cNvSpPr/>
          <p:nvPr/>
        </p:nvSpPr>
        <p:spPr>
          <a:xfrm>
            <a:off x="10467644" y="1839522"/>
            <a:ext cx="655320" cy="31789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8E1E88A-26DC-E8A6-419A-1EFDB0C77F67}"/>
              </a:ext>
            </a:extLst>
          </p:cNvPr>
          <p:cNvSpPr/>
          <p:nvPr/>
        </p:nvSpPr>
        <p:spPr>
          <a:xfrm>
            <a:off x="11269487" y="2981954"/>
            <a:ext cx="655320" cy="31789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2B210B3-B83B-4357-B6A4-983E197BA33B}"/>
              </a:ext>
            </a:extLst>
          </p:cNvPr>
          <p:cNvSpPr/>
          <p:nvPr/>
        </p:nvSpPr>
        <p:spPr>
          <a:xfrm>
            <a:off x="8930852" y="1858517"/>
            <a:ext cx="655320" cy="31789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940CF0-65EC-4F18-543C-CD03BA42AA46}"/>
              </a:ext>
            </a:extLst>
          </p:cNvPr>
          <p:cNvSpPr txBox="1"/>
          <p:nvPr/>
        </p:nvSpPr>
        <p:spPr>
          <a:xfrm>
            <a:off x="352718" y="2680472"/>
            <a:ext cx="8431611" cy="3349956"/>
          </a:xfrm>
          <a:prstGeom prst="rect">
            <a:avLst/>
          </a:prstGeom>
          <a:noFill/>
          <a:effectLst>
            <a:outerShdw blurRad="1270000" dist="50800" dir="5400000" sx="1000" sy="1000" algn="ctr" rotWithShape="0">
              <a:srgbClr val="000000"/>
            </a:outerShdw>
            <a:reflection stA="45000" endPos="20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design and implement a scalable Smart Dustbin system that: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Encourages hands-free operation to maintain hygiene.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Monitors fill levels for timely waste collection.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Sorts waste to promote recycling.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Reduces operational costs of waste management.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Engages users through IoT connectivity and interactive features.</a:t>
            </a:r>
          </a:p>
        </p:txBody>
      </p:sp>
    </p:spTree>
    <p:extLst>
      <p:ext uri="{BB962C8B-B14F-4D97-AF65-F5344CB8AC3E}">
        <p14:creationId xmlns:p14="http://schemas.microsoft.com/office/powerpoint/2010/main" val="1604779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11000" decel="12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81481E-6 L 0.00144 -0.1648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824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11000" decel="12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 L 0.00143 -0.1648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824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11000" decel="12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4" presetClass="path" presetSubtype="0" repeatCount="indefinite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81481E-6 L 0.00143 -0.1648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824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11000" decel="12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100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4" presetClass="path" presetSubtype="0" repeatCount="indefinite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22222E-6 L 0.00144 -0.16482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8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alm trees covered with fog">
            <a:extLst>
              <a:ext uri="{FF2B5EF4-FFF2-40B4-BE49-F238E27FC236}">
                <a16:creationId xmlns:a16="http://schemas.microsoft.com/office/drawing/2014/main" id="{CF57F19A-9140-FF4D-2951-59562A74DC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34" b="783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97B3C788-D979-84FD-A8B9-CF13360148A7}"/>
              </a:ext>
            </a:extLst>
          </p:cNvPr>
          <p:cNvSpPr/>
          <p:nvPr/>
        </p:nvSpPr>
        <p:spPr>
          <a:xfrm>
            <a:off x="-1494084" y="-5974390"/>
            <a:ext cx="16286480" cy="15774224"/>
          </a:xfrm>
          <a:prstGeom prst="ellipse">
            <a:avLst/>
          </a:prstGeom>
          <a:solidFill>
            <a:srgbClr val="151A20">
              <a:alpha val="40000"/>
            </a:srgbClr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" panose="020B0502040204020203" pitchFamily="34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FCD61E-C463-295C-6D49-A648AED09FA0}"/>
              </a:ext>
            </a:extLst>
          </p:cNvPr>
          <p:cNvSpPr txBox="1"/>
          <p:nvPr/>
        </p:nvSpPr>
        <p:spPr>
          <a:xfrm>
            <a:off x="1260513" y="1505480"/>
            <a:ext cx="93382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600" b="1" dirty="0">
                <a:solidFill>
                  <a:prstClr val="white"/>
                </a:solidFill>
                <a:latin typeface="Bell MT" panose="02020503060305020303" pitchFamily="18" charset="0"/>
              </a:rPr>
              <a:t>METHODOLOGY</a:t>
            </a:r>
            <a:endParaRPr kumimoji="0" lang="en-IN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ll MT" panose="02020503060305020303" pitchFamily="18" charset="0"/>
            </a:endParaRPr>
          </a:p>
        </p:txBody>
      </p:sp>
      <p:pic>
        <p:nvPicPr>
          <p:cNvPr id="4" name="Graphic 3" descr="Bar graph with upward trend with solid fill">
            <a:extLst>
              <a:ext uri="{FF2B5EF4-FFF2-40B4-BE49-F238E27FC236}">
                <a16:creationId xmlns:a16="http://schemas.microsoft.com/office/drawing/2014/main" id="{5D2E2050-DAF5-493E-DA80-7BCF82D308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47303" y="273679"/>
            <a:ext cx="1107997" cy="11079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C78EE4-B39B-0BFD-16D4-DFB9A8C8934D}"/>
              </a:ext>
            </a:extLst>
          </p:cNvPr>
          <p:cNvSpPr txBox="1"/>
          <p:nvPr/>
        </p:nvSpPr>
        <p:spPr>
          <a:xfrm>
            <a:off x="425674" y="2887156"/>
            <a:ext cx="11859251" cy="3349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 prototype Smart Dustbin equipped with an ultrasonic sensor for automated lid operation.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 secondary sensors for real-time fill level monitoring.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Employ a solar-powered battery system for energy efficiency.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Blynk IoT app connectivity for user notifications and remote monitoring.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 an interactive user interface to engage users and promote environmental awareness.</a:t>
            </a:r>
          </a:p>
        </p:txBody>
      </p:sp>
    </p:spTree>
    <p:extLst>
      <p:ext uri="{BB962C8B-B14F-4D97-AF65-F5344CB8AC3E}">
        <p14:creationId xmlns:p14="http://schemas.microsoft.com/office/powerpoint/2010/main" val="2997816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>
          <a:extLst>
            <a:ext uri="{FF2B5EF4-FFF2-40B4-BE49-F238E27FC236}">
              <a16:creationId xmlns:a16="http://schemas.microsoft.com/office/drawing/2014/main" id="{CC548E7A-E868-D658-D9A3-B850DF055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8" name="Google Shape;246;p20" descr="green mountain across body of water">
            <a:extLst>
              <a:ext uri="{FF2B5EF4-FFF2-40B4-BE49-F238E27FC236}">
                <a16:creationId xmlns:a16="http://schemas.microsoft.com/office/drawing/2014/main" id="{AF855AFD-405E-5408-7141-59FDAE8243DE}"/>
              </a:ext>
            </a:extLst>
          </p:cNvPr>
          <p:cNvPicPr preferRelativeResize="0"/>
          <p:nvPr/>
        </p:nvPicPr>
        <p:blipFill rotWithShape="1">
          <a:blip r:embed="rId3"/>
          <a:srcRect t="7834" b="783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2B1575-3262-EE15-E14F-A9C450E4A0D5}"/>
              </a:ext>
            </a:extLst>
          </p:cNvPr>
          <p:cNvSpPr txBox="1"/>
          <p:nvPr/>
        </p:nvSpPr>
        <p:spPr>
          <a:xfrm>
            <a:off x="2626499" y="213739"/>
            <a:ext cx="71271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bg1"/>
                </a:solidFill>
              </a:rPr>
              <a:t>ARCHITECTURE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AE3095-A72A-8D2F-89DF-15320FE84F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693" y="1211903"/>
            <a:ext cx="5127813" cy="54323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502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ree on body of water near mountains">
            <a:extLst>
              <a:ext uri="{FF2B5EF4-FFF2-40B4-BE49-F238E27FC236}">
                <a16:creationId xmlns:a16="http://schemas.microsoft.com/office/drawing/2014/main" id="{92C6DDE3-E1E4-627E-4EF9-8C7781894A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34" b="783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4B5F92A-36FF-88F2-57C9-221D45FBE562}"/>
              </a:ext>
            </a:extLst>
          </p:cNvPr>
          <p:cNvSpPr/>
          <p:nvPr/>
        </p:nvSpPr>
        <p:spPr>
          <a:xfrm>
            <a:off x="-1911457" y="-4015849"/>
            <a:ext cx="16014912" cy="14889695"/>
          </a:xfrm>
          <a:prstGeom prst="ellipse">
            <a:avLst/>
          </a:prstGeom>
          <a:solidFill>
            <a:srgbClr val="151A20">
              <a:alpha val="40000"/>
            </a:srgbClr>
          </a:solidFill>
          <a:ln w="1270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" panose="020B0502040204020203" pitchFamily="34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ACAE61-E0B7-1E63-8A53-0CD6F4919083}"/>
              </a:ext>
            </a:extLst>
          </p:cNvPr>
          <p:cNvSpPr txBox="1"/>
          <p:nvPr/>
        </p:nvSpPr>
        <p:spPr>
          <a:xfrm>
            <a:off x="-690691" y="1482888"/>
            <a:ext cx="7239772" cy="1601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b="1" dirty="0">
                <a:solidFill>
                  <a:prstClr val="white"/>
                </a:solidFill>
                <a:latin typeface="Bell MT" panose="02020503060305020303" pitchFamily="18" charset="0"/>
              </a:rPr>
              <a:t>SCOPE</a:t>
            </a:r>
            <a:endParaRPr kumimoji="0" lang="en-IN" sz="8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ll MT" panose="02020503060305020303" pitchFamily="18" charset="0"/>
            </a:endParaRPr>
          </a:p>
        </p:txBody>
      </p:sp>
      <p:pic>
        <p:nvPicPr>
          <p:cNvPr id="10" name="Graphic 9" descr="Lightbulb and gear with solid fill">
            <a:extLst>
              <a:ext uri="{FF2B5EF4-FFF2-40B4-BE49-F238E27FC236}">
                <a16:creationId xmlns:a16="http://schemas.microsoft.com/office/drawing/2014/main" id="{9FDC87AC-BFC5-8475-19D3-C9A7DD6F16E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52201" y="387930"/>
            <a:ext cx="1153986" cy="9822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E1831D-F608-E34F-91F7-65A1E9622785}"/>
              </a:ext>
            </a:extLst>
          </p:cNvPr>
          <p:cNvSpPr txBox="1"/>
          <p:nvPr/>
        </p:nvSpPr>
        <p:spPr>
          <a:xfrm>
            <a:off x="371105" y="3120498"/>
            <a:ext cx="11169011" cy="2795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Designing and developing a network of smart, automated dustbins.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a waste sorting protocol to facilitate recycling.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Establishing a real-time monitoring system for waste management.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Deploying IoT connectivity for data analysis and user engagement.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Creating an educational campaign to promote sustainability practices.</a:t>
            </a:r>
          </a:p>
        </p:txBody>
      </p:sp>
    </p:spTree>
    <p:extLst>
      <p:ext uri="{BB962C8B-B14F-4D97-AF65-F5344CB8AC3E}">
        <p14:creationId xmlns:p14="http://schemas.microsoft.com/office/powerpoint/2010/main" val="3619367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3000">
              <a:schemeClr val="tx1">
                <a:lumMod val="75000"/>
                <a:lumOff val="25000"/>
              </a:schemeClr>
            </a:gs>
            <a:gs pos="78000">
              <a:schemeClr val="bg2">
                <a:lumMod val="10000"/>
              </a:schemeClr>
            </a:gs>
            <a:gs pos="98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955748E-EEBA-24E9-17E8-51D6DE39D2C2}"/>
              </a:ext>
            </a:extLst>
          </p:cNvPr>
          <p:cNvSpPr txBox="1"/>
          <p:nvPr/>
        </p:nvSpPr>
        <p:spPr>
          <a:xfrm>
            <a:off x="448918" y="449204"/>
            <a:ext cx="423904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dirty="0">
                <a:gradFill flip="none" rotWithShape="1">
                  <a:gsLst>
                    <a:gs pos="33000">
                      <a:srgbClr val="42C4DE">
                        <a:alpha val="72941"/>
                      </a:srgbClr>
                    </a:gs>
                    <a:gs pos="74000">
                      <a:srgbClr val="0070C0"/>
                    </a:gs>
                    <a:gs pos="86000">
                      <a:srgbClr val="7030A0"/>
                    </a:gs>
                  </a:gsLst>
                  <a:path path="rect">
                    <a:fillToRect l="50000" t="50000" r="50000" b="50000"/>
                  </a:path>
                  <a:tileRect/>
                </a:gradFill>
                <a:latin typeface="Arial Rounded MT Bold" panose="020F0704030504030204" pitchFamily="34" charset="0"/>
              </a:rPr>
              <a:t>WORKING</a:t>
            </a:r>
            <a:endParaRPr lang="en-IN" sz="4800" dirty="0">
              <a:gradFill flip="none" rotWithShape="1">
                <a:gsLst>
                  <a:gs pos="33000">
                    <a:srgbClr val="42C4DE">
                      <a:alpha val="72941"/>
                    </a:srgbClr>
                  </a:gs>
                  <a:gs pos="74000">
                    <a:srgbClr val="0070C0"/>
                  </a:gs>
                  <a:gs pos="86000">
                    <a:srgbClr val="7030A0"/>
                  </a:gs>
                </a:gsLst>
                <a:path path="rect">
                  <a:fillToRect l="50000" t="50000" r="50000" b="50000"/>
                </a:path>
                <a:tileRect/>
              </a:gradFill>
              <a:latin typeface="Arial Rounded MT Bold" panose="020F07040305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146A9B-7DCD-447C-E4B6-7AAC0AD0FA09}"/>
              </a:ext>
            </a:extLst>
          </p:cNvPr>
          <p:cNvSpPr txBox="1"/>
          <p:nvPr/>
        </p:nvSpPr>
        <p:spPr>
          <a:xfrm>
            <a:off x="249374" y="1947766"/>
            <a:ext cx="11870909" cy="390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 ultrasonic sensor detects a user approaching and signals the Arduino controller.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Arduino activates a servo motor, which opens the dustbin lid automatically.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user disposes of the waste without touching the bin, maintaining hygiene.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Once the user leaves, the sensor signals the controller again after a short delay, and the servo motor closes the lid.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secondary sensor measures the fill level, signaling when the dustbin is nearly full through a LED/buzzer system and sending notifications via the Blynk IoT app.</a:t>
            </a:r>
          </a:p>
        </p:txBody>
      </p:sp>
    </p:spTree>
    <p:extLst>
      <p:ext uri="{BB962C8B-B14F-4D97-AF65-F5344CB8AC3E}">
        <p14:creationId xmlns:p14="http://schemas.microsoft.com/office/powerpoint/2010/main" val="1490147386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3000">
              <a:schemeClr val="tx1">
                <a:lumMod val="75000"/>
                <a:lumOff val="25000"/>
              </a:schemeClr>
            </a:gs>
            <a:gs pos="78000">
              <a:schemeClr val="bg2">
                <a:lumMod val="10000"/>
              </a:schemeClr>
            </a:gs>
            <a:gs pos="98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955748E-EEBA-24E9-17E8-51D6DE39D2C2}"/>
              </a:ext>
            </a:extLst>
          </p:cNvPr>
          <p:cNvSpPr txBox="1"/>
          <p:nvPr/>
        </p:nvSpPr>
        <p:spPr>
          <a:xfrm>
            <a:off x="448918" y="449204"/>
            <a:ext cx="423904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dirty="0">
                <a:gradFill flip="none" rotWithShape="1">
                  <a:gsLst>
                    <a:gs pos="33000">
                      <a:srgbClr val="42C4DE">
                        <a:alpha val="72941"/>
                      </a:srgbClr>
                    </a:gs>
                    <a:gs pos="74000">
                      <a:srgbClr val="0070C0"/>
                    </a:gs>
                    <a:gs pos="86000">
                      <a:srgbClr val="7030A0"/>
                    </a:gs>
                  </a:gsLst>
                  <a:path path="rect">
                    <a:fillToRect l="50000" t="50000" r="50000" b="50000"/>
                  </a:path>
                  <a:tileRect/>
                </a:gradFill>
                <a:latin typeface="Arial Rounded MT Bold" panose="020F0704030504030204" pitchFamily="34" charset="0"/>
              </a:rPr>
              <a:t>WORKING</a:t>
            </a:r>
            <a:endParaRPr lang="en-IN" sz="4800" dirty="0">
              <a:gradFill flip="none" rotWithShape="1">
                <a:gsLst>
                  <a:gs pos="33000">
                    <a:srgbClr val="42C4DE">
                      <a:alpha val="72941"/>
                    </a:srgbClr>
                  </a:gs>
                  <a:gs pos="74000">
                    <a:srgbClr val="0070C0"/>
                  </a:gs>
                  <a:gs pos="86000">
                    <a:srgbClr val="7030A0"/>
                  </a:gs>
                </a:gsLst>
                <a:path path="rect">
                  <a:fillToRect l="50000" t="50000" r="50000" b="50000"/>
                </a:path>
                <a:tileRect/>
              </a:gradFill>
              <a:latin typeface="Arial Rounded MT Bold" panose="020F07040305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146A9B-7DCD-447C-E4B6-7AAC0AD0FA09}"/>
              </a:ext>
            </a:extLst>
          </p:cNvPr>
          <p:cNvSpPr txBox="1"/>
          <p:nvPr/>
        </p:nvSpPr>
        <p:spPr>
          <a:xfrm>
            <a:off x="240409" y="1893978"/>
            <a:ext cx="11870909" cy="3349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endParaRPr lang="en-US" sz="2400" b="0" i="0" dirty="0">
              <a:solidFill>
                <a:srgbClr val="ECECEC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Users can interact with the system through voice commands, recognized by a voice module connected to the Arduino, allowing for hands-free operation even if the user is not approaching the bin.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rgbClr val="ECECE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24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Solar panels attached to the system charge a battery, ensuring a sustainable and uninterrupted power supply.</a:t>
            </a:r>
          </a:p>
        </p:txBody>
      </p:sp>
    </p:spTree>
    <p:extLst>
      <p:ext uri="{BB962C8B-B14F-4D97-AF65-F5344CB8AC3E}">
        <p14:creationId xmlns:p14="http://schemas.microsoft.com/office/powerpoint/2010/main" val="4288491419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440</Words>
  <Application>Microsoft Office PowerPoint</Application>
  <PresentationFormat>Widescreen</PresentationFormat>
  <Paragraphs>47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Arial</vt:lpstr>
      <vt:lpstr>Arial Rounded MT Bold</vt:lpstr>
      <vt:lpstr>Bahnschrift</vt:lpstr>
      <vt:lpstr>Bell MT</vt:lpstr>
      <vt:lpstr>Calibri</vt:lpstr>
      <vt:lpstr>Calibri Light</vt:lpstr>
      <vt:lpstr>Castellar</vt:lpstr>
      <vt:lpstr>Century</vt:lpstr>
      <vt:lpstr>Copperplate Gothic Bold</vt:lpstr>
      <vt:lpstr>Palatino Linotype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jeba2k4bruno@gmail.com</dc:creator>
  <cp:lastModifiedBy>Shaurya Srinet</cp:lastModifiedBy>
  <cp:revision>80</cp:revision>
  <dcterms:created xsi:type="dcterms:W3CDTF">2023-01-30T14:33:58Z</dcterms:created>
  <dcterms:modified xsi:type="dcterms:W3CDTF">2024-03-13T18:57:49Z</dcterms:modified>
</cp:coreProperties>
</file>

<file path=docProps/thumbnail.jpeg>
</file>